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17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F1B399-EB79-4ACF-A6E2-8462EF33D671}" type="datetimeFigureOut">
              <a:rPr lang="es-CL" smtClean="0"/>
              <a:pPr/>
              <a:t>13-04-2013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6493E7-C2FD-417D-9D39-105B6993E708}" type="slidenum">
              <a:rPr lang="es-CL" smtClean="0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A84CD6-42E5-47DA-AB03-4FDC51C13805}" type="slidenum">
              <a:rPr lang="es-CL" smtClean="0"/>
              <a:pPr/>
              <a:t>8</a:t>
            </a:fld>
            <a:endParaRPr lang="es-C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580C221-5D17-470F-BEF5-49268C896C8C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DAA9DE5-AACC-449C-ABD5-CA82F75DA2D5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80C221-5D17-470F-BEF5-49268C896C8C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AA9DE5-AACC-449C-ABD5-CA82F75DA2D5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80C221-5D17-470F-BEF5-49268C896C8C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AA9DE5-AACC-449C-ABD5-CA82F75DA2D5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80C221-5D17-470F-BEF5-49268C896C8C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AA9DE5-AACC-449C-ABD5-CA82F75DA2D5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80C221-5D17-470F-BEF5-49268C896C8C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AA9DE5-AACC-449C-ABD5-CA82F75DA2D5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80C221-5D17-470F-BEF5-49268C896C8C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AA9DE5-AACC-449C-ABD5-CA82F75DA2D5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80C221-5D17-470F-BEF5-49268C896C8C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AA9DE5-AACC-449C-ABD5-CA82F75DA2D5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80C221-5D17-470F-BEF5-49268C896C8C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AA9DE5-AACC-449C-ABD5-CA82F75DA2D5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80C221-5D17-470F-BEF5-49268C896C8C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AA9DE5-AACC-449C-ABD5-CA82F75DA2D5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580C221-5D17-470F-BEF5-49268C896C8C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AA9DE5-AACC-449C-ABD5-CA82F75DA2D5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580C221-5D17-470F-BEF5-49268C896C8C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DAA9DE5-AACC-449C-ABD5-CA82F75DA2D5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580C221-5D17-470F-BEF5-49268C896C8C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DAA9DE5-AACC-449C-ABD5-CA82F75DA2D5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QirhNeIwQ0w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455223"/>
            <a:ext cx="7772400" cy="1829761"/>
          </a:xfrm>
        </p:spPr>
        <p:txBody>
          <a:bodyPr/>
          <a:lstStyle/>
          <a:p>
            <a:pPr algn="ctr"/>
            <a:r>
              <a:rPr lang="en-US" dirty="0" smtClean="0"/>
              <a:t>Task Based Approach</a:t>
            </a:r>
            <a:endParaRPr lang="en-U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192088" y="4149080"/>
            <a:ext cx="7772400" cy="1199704"/>
          </a:xfrm>
        </p:spPr>
        <p:txBody>
          <a:bodyPr/>
          <a:lstStyle/>
          <a:p>
            <a:r>
              <a:rPr lang="en-US" dirty="0" err="1" smtClean="0"/>
              <a:t>Exequiel</a:t>
            </a:r>
            <a:r>
              <a:rPr lang="en-US" dirty="0" smtClean="0"/>
              <a:t> Gonzalez</a:t>
            </a:r>
          </a:p>
          <a:p>
            <a:r>
              <a:rPr lang="en-US" dirty="0" err="1" smtClean="0"/>
              <a:t>Reineria</a:t>
            </a:r>
            <a:r>
              <a:rPr lang="en-US" dirty="0" smtClean="0"/>
              <a:t> </a:t>
            </a:r>
            <a:r>
              <a:rPr lang="en-US" dirty="0" err="1" smtClean="0"/>
              <a:t>Sanhueza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Context of the Approach</a:t>
            </a:r>
          </a:p>
          <a:p>
            <a:pPr marL="624078" indent="-514350">
              <a:buNone/>
            </a:pPr>
            <a:r>
              <a:rPr lang="en-US" dirty="0" smtClean="0"/>
              <a:t>       N. S </a:t>
            </a:r>
            <a:r>
              <a:rPr lang="en-US" dirty="0" smtClean="0"/>
              <a:t>Prabhu, “Bangalore Project” (1979-1984)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Definition of the Approach</a:t>
            </a:r>
          </a:p>
          <a:p>
            <a:pPr>
              <a:buNone/>
            </a:pPr>
            <a:r>
              <a:rPr lang="en-US" dirty="0" smtClean="0"/>
              <a:t>      The core of the lesson is the </a:t>
            </a:r>
            <a:r>
              <a:rPr lang="en-US" dirty="0" smtClean="0">
                <a:solidFill>
                  <a:srgbClr val="FF0000"/>
                </a:solidFill>
              </a:rPr>
              <a:t>Task 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/>
              <a:t>   </a:t>
            </a:r>
          </a:p>
          <a:p>
            <a:pPr algn="just">
              <a:lnSpc>
                <a:spcPct val="120000"/>
              </a:lnSpc>
              <a:buNone/>
            </a:pPr>
            <a:r>
              <a:rPr lang="en-US" dirty="0" smtClean="0"/>
              <a:t>   According to Prabhu (1987:24) </a:t>
            </a:r>
            <a:r>
              <a:rPr lang="en-US" sz="2400" dirty="0" smtClean="0"/>
              <a:t>An activity which required learners to arrive at an </a:t>
            </a:r>
            <a:r>
              <a:rPr lang="en-US" sz="2400" dirty="0" smtClean="0">
                <a:solidFill>
                  <a:srgbClr val="0070C0"/>
                </a:solidFill>
              </a:rPr>
              <a:t>outcome</a:t>
            </a:r>
            <a:r>
              <a:rPr lang="en-US" sz="2400" dirty="0" smtClean="0"/>
              <a:t> from given information </a:t>
            </a:r>
            <a:r>
              <a:rPr lang="en-US" sz="2400" dirty="0" smtClean="0">
                <a:solidFill>
                  <a:schemeClr val="accent4"/>
                </a:solidFill>
              </a:rPr>
              <a:t>through some process of thought</a:t>
            </a:r>
            <a:r>
              <a:rPr lang="en-US" sz="2400" dirty="0" smtClean="0"/>
              <a:t>, and which allowed teachers to </a:t>
            </a:r>
            <a:r>
              <a:rPr lang="en-US" sz="2400" dirty="0" smtClean="0">
                <a:solidFill>
                  <a:schemeClr val="accent4"/>
                </a:solidFill>
              </a:rPr>
              <a:t>control and regulate </a:t>
            </a:r>
            <a:r>
              <a:rPr lang="en-US" sz="2400" dirty="0" smtClean="0"/>
              <a:t>that process, was regarded as a “</a:t>
            </a:r>
            <a:r>
              <a:rPr lang="en-US" sz="2400" dirty="0" smtClean="0">
                <a:solidFill>
                  <a:srgbClr val="FF0000"/>
                </a:solidFill>
              </a:rPr>
              <a:t>Task</a:t>
            </a:r>
            <a:r>
              <a:rPr lang="en-US" sz="2400" dirty="0" smtClean="0"/>
              <a:t>”.</a:t>
            </a:r>
          </a:p>
          <a:p>
            <a:pPr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algn="just"/>
            <a:r>
              <a:rPr lang="en-US" sz="2200" dirty="0" smtClean="0">
                <a:solidFill>
                  <a:srgbClr val="FF0000"/>
                </a:solidFill>
              </a:rPr>
              <a:t>      </a:t>
            </a:r>
            <a:endParaRPr lang="en-US" sz="22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Task Based Approach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Task has four main Characteristics  (Ellis, 2003) 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en-US" sz="2400" dirty="0" smtClean="0"/>
              <a:t>Involves a primary focus on (pragmatic) meaning.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en-US" sz="2400" dirty="0" smtClean="0"/>
              <a:t>It has some kind of gap: information, reasoning or opinion gap.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en-US" sz="2400" dirty="0" smtClean="0"/>
              <a:t>The participants choose the linguistic resources needed to complete the task.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en-US" sz="2400" dirty="0" smtClean="0"/>
              <a:t>It has a clearly defined, non linguistic outcome</a:t>
            </a:r>
          </a:p>
          <a:p>
            <a:pPr marL="624078" indent="-514350">
              <a:buNone/>
            </a:pPr>
            <a:endParaRPr lang="en-US" sz="2400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Task Based Approach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Stages: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dirty="0" smtClean="0"/>
              <a:t>Pre-task</a:t>
            </a:r>
          </a:p>
          <a:p>
            <a:r>
              <a:rPr lang="en-US" dirty="0" smtClean="0"/>
              <a:t>Task</a:t>
            </a:r>
          </a:p>
          <a:p>
            <a:r>
              <a:rPr lang="en-US" dirty="0" smtClean="0"/>
              <a:t>Planning</a:t>
            </a:r>
          </a:p>
          <a:p>
            <a:r>
              <a:rPr lang="en-US" dirty="0" smtClean="0"/>
              <a:t>Report </a:t>
            </a:r>
          </a:p>
          <a:p>
            <a:r>
              <a:rPr lang="en-US" dirty="0" smtClean="0"/>
              <a:t>Analysis</a:t>
            </a:r>
          </a:p>
          <a:p>
            <a:r>
              <a:rPr lang="en-US" dirty="0" smtClean="0"/>
              <a:t>Practice</a:t>
            </a:r>
            <a:endParaRPr lang="en-US" b="1" dirty="0" smtClean="0"/>
          </a:p>
          <a:p>
            <a:endParaRPr lang="en-US" b="1" dirty="0" smtClean="0"/>
          </a:p>
          <a:p>
            <a:r>
              <a:rPr lang="en-US" sz="1800" b="1" dirty="0" smtClean="0">
                <a:hlinkClick r:id="rId2"/>
              </a:rPr>
              <a:t>http</a:t>
            </a:r>
            <a:r>
              <a:rPr lang="en-US" sz="1800" b="1" smtClean="0">
                <a:hlinkClick r:id="rId2"/>
              </a:rPr>
              <a:t>://www.youtube.com/watch?v=QirhNeIwQ0w</a:t>
            </a:r>
            <a:endParaRPr lang="en-US" sz="1800" b="1" smtClean="0"/>
          </a:p>
          <a:p>
            <a:pPr>
              <a:buNone/>
            </a:pPr>
            <a:endParaRPr lang="en-US" sz="1800" b="1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Task Based Approach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math.phillipmartin.info/school_teacher5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24744"/>
            <a:ext cx="3459341" cy="1836441"/>
          </a:xfrm>
          <a:prstGeom prst="rect">
            <a:avLst/>
          </a:prstGeom>
          <a:noFill/>
        </p:spPr>
      </p:pic>
      <p:sp>
        <p:nvSpPr>
          <p:cNvPr id="3" name="1 Título"/>
          <p:cNvSpPr txBox="1">
            <a:spLocks/>
          </p:cNvSpPr>
          <p:nvPr/>
        </p:nvSpPr>
        <p:spPr>
          <a:xfrm>
            <a:off x="72008" y="2636912"/>
            <a:ext cx="2376264" cy="72008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800" b="0" i="0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cooperate</a:t>
            </a:r>
            <a:endParaRPr kumimoji="0" lang="es-CL" sz="2800" b="0" i="0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0" y="116632"/>
            <a:ext cx="4427984" cy="936104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3200" b="1" dirty="0" err="1" smtClean="0">
                <a:latin typeface="+mj-lt"/>
                <a:ea typeface="+mj-ea"/>
                <a:cs typeface="+mj-cs"/>
              </a:rPr>
              <a:t>Teacher’s</a:t>
            </a:r>
            <a:r>
              <a:rPr lang="es-CL" sz="3200" b="1" dirty="0" smtClean="0">
                <a:latin typeface="+mj-lt"/>
                <a:ea typeface="+mj-ea"/>
                <a:cs typeface="+mj-cs"/>
              </a:rPr>
              <a:t> Role</a:t>
            </a:r>
            <a:endParaRPr kumimoji="0" lang="es-CL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-108520" y="3140968"/>
            <a:ext cx="2376264" cy="72008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800" b="0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listen</a:t>
            </a:r>
          </a:p>
        </p:txBody>
      </p:sp>
      <p:sp>
        <p:nvSpPr>
          <p:cNvPr id="6" name="1 Título"/>
          <p:cNvSpPr txBox="1">
            <a:spLocks/>
          </p:cNvSpPr>
          <p:nvPr/>
        </p:nvSpPr>
        <p:spPr>
          <a:xfrm>
            <a:off x="1187624" y="2996952"/>
            <a:ext cx="2376264" cy="72008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800" b="0" i="0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respond</a:t>
            </a:r>
            <a:endParaRPr kumimoji="0" lang="es-CL" sz="2800" b="0" i="0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7" name="1 Título"/>
          <p:cNvSpPr txBox="1">
            <a:spLocks/>
          </p:cNvSpPr>
          <p:nvPr/>
        </p:nvSpPr>
        <p:spPr>
          <a:xfrm>
            <a:off x="5004048" y="1124744"/>
            <a:ext cx="2376264" cy="72008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3200" b="0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0" y="3717032"/>
            <a:ext cx="3923928" cy="720080"/>
          </a:xfrm>
          <a:prstGeom prst="rect">
            <a:avLst/>
          </a:prstGeom>
        </p:spPr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2800" dirty="0" smtClean="0">
                <a:latin typeface="Calibri" pitchFamily="34" charset="0"/>
                <a:ea typeface="+mj-ea"/>
                <a:cs typeface="+mj-cs"/>
              </a:rPr>
              <a:t>- decide </a:t>
            </a:r>
            <a:r>
              <a:rPr lang="es-CL" sz="2800" dirty="0" err="1" smtClean="0">
                <a:latin typeface="Calibri" pitchFamily="34" charset="0"/>
                <a:ea typeface="+mj-ea"/>
                <a:cs typeface="+mj-cs"/>
              </a:rPr>
              <a:t>the</a:t>
            </a:r>
            <a:r>
              <a:rPr lang="es-CL" sz="2800" dirty="0" smtClean="0">
                <a:latin typeface="Calibri" pitchFamily="34" charset="0"/>
                <a:ea typeface="+mj-ea"/>
                <a:cs typeface="+mj-cs"/>
              </a:rPr>
              <a:t> </a:t>
            </a:r>
            <a:r>
              <a:rPr lang="es-CL" sz="2800" dirty="0" err="1" smtClean="0">
                <a:latin typeface="Calibri" pitchFamily="34" charset="0"/>
                <a:ea typeface="+mj-ea"/>
                <a:cs typeface="+mj-cs"/>
              </a:rPr>
              <a:t>tasks</a:t>
            </a:r>
            <a:endParaRPr kumimoji="0" lang="es-CL" sz="2800" b="0" i="0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0" name="1 Título"/>
          <p:cNvSpPr txBox="1">
            <a:spLocks/>
          </p:cNvSpPr>
          <p:nvPr/>
        </p:nvSpPr>
        <p:spPr>
          <a:xfrm>
            <a:off x="0" y="5445224"/>
            <a:ext cx="5400600" cy="720080"/>
          </a:xfrm>
          <a:prstGeom prst="rect">
            <a:avLst/>
          </a:prstGeom>
        </p:spPr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800" b="0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- </a:t>
            </a:r>
            <a:r>
              <a:rPr kumimoji="0" lang="es-CL" sz="2800" b="0" i="0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correct</a:t>
            </a:r>
            <a:r>
              <a:rPr kumimoji="0" lang="es-CL" sz="2800" b="0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and </a:t>
            </a:r>
            <a:r>
              <a:rPr kumimoji="0" lang="es-CL" sz="2800" b="0" i="0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keep</a:t>
            </a:r>
            <a:r>
              <a:rPr kumimoji="0" lang="es-CL" sz="2800" b="0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lang="es-CL" sz="2800" dirty="0" smtClean="0">
                <a:latin typeface="Calibri" pitchFamily="34" charset="0"/>
                <a:ea typeface="+mj-ea"/>
                <a:cs typeface="+mj-cs"/>
              </a:rPr>
              <a:t>f</a:t>
            </a:r>
            <a:r>
              <a:rPr kumimoji="0" lang="es-CL" sz="2800" b="0" i="0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eed</a:t>
            </a:r>
            <a:r>
              <a:rPr kumimoji="0" lang="es-CL" sz="2800" b="0" i="0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back</a:t>
            </a:r>
            <a:endParaRPr kumimoji="0" lang="es-CL" sz="2800" b="0" i="0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1" name="1 Título"/>
          <p:cNvSpPr txBox="1">
            <a:spLocks/>
          </p:cNvSpPr>
          <p:nvPr/>
        </p:nvSpPr>
        <p:spPr>
          <a:xfrm>
            <a:off x="0" y="4941168"/>
            <a:ext cx="6372200" cy="720080"/>
          </a:xfrm>
          <a:prstGeom prst="rect">
            <a:avLst/>
          </a:prstGeom>
        </p:spPr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800" b="0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- </a:t>
            </a:r>
            <a:r>
              <a:rPr lang="es-CL" sz="2800" noProof="0" dirty="0" err="1" smtClean="0">
                <a:latin typeface="Calibri" pitchFamily="34" charset="0"/>
                <a:ea typeface="+mj-ea"/>
                <a:cs typeface="+mj-cs"/>
              </a:rPr>
              <a:t>a</a:t>
            </a:r>
            <a:r>
              <a:rPr kumimoji="0" lang="es-CL" sz="2800" b="0" i="0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ssist</a:t>
            </a:r>
            <a:r>
              <a:rPr kumimoji="0" lang="es-CL" sz="2800" b="0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kumimoji="0" lang="es-CL" sz="2800" b="0" i="0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ss</a:t>
            </a:r>
            <a:r>
              <a:rPr kumimoji="0" lang="es-CL" sz="2800" b="0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kumimoji="0" lang="es-CL" sz="2800" b="0" i="0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individually</a:t>
            </a:r>
            <a:r>
              <a:rPr kumimoji="0" lang="es-CL" sz="2800" b="0" i="0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kumimoji="0" lang="es-CL" sz="2800" b="0" i="0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or</a:t>
            </a:r>
            <a:r>
              <a:rPr kumimoji="0" lang="es-CL" sz="2800" b="0" i="0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in </a:t>
            </a:r>
            <a:r>
              <a:rPr kumimoji="0" lang="es-CL" sz="2800" b="0" i="0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groups</a:t>
            </a:r>
            <a:endParaRPr kumimoji="0" lang="es-CL" sz="2800" b="0" i="0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2" name="1 Título"/>
          <p:cNvSpPr txBox="1">
            <a:spLocks/>
          </p:cNvSpPr>
          <p:nvPr/>
        </p:nvSpPr>
        <p:spPr>
          <a:xfrm>
            <a:off x="36512" y="4293096"/>
            <a:ext cx="5796136" cy="720080"/>
          </a:xfrm>
          <a:prstGeom prst="rect">
            <a:avLst/>
          </a:prstGeom>
        </p:spPr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800" b="0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- </a:t>
            </a:r>
            <a:r>
              <a:rPr kumimoji="0" lang="es-CL" sz="2800" b="0" i="0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bring</a:t>
            </a:r>
            <a:r>
              <a:rPr kumimoji="0" lang="es-CL" sz="2800" b="0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kumimoji="0" lang="es-CL" sz="2800" b="0" i="0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sources</a:t>
            </a:r>
            <a:r>
              <a:rPr kumimoji="0" lang="es-CL" sz="2800" b="0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of </a:t>
            </a:r>
            <a:r>
              <a:rPr kumimoji="0" lang="es-CL" sz="2800" b="0" i="0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information</a:t>
            </a:r>
            <a:endParaRPr kumimoji="0" lang="es-CL" sz="2800" b="0" i="0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3" name="1 Título"/>
          <p:cNvSpPr txBox="1">
            <a:spLocks/>
          </p:cNvSpPr>
          <p:nvPr/>
        </p:nvSpPr>
        <p:spPr>
          <a:xfrm>
            <a:off x="4932040" y="116632"/>
            <a:ext cx="4427984" cy="936104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3200" b="1" dirty="0" err="1" smtClean="0">
                <a:latin typeface="+mj-lt"/>
                <a:ea typeface="+mj-ea"/>
                <a:cs typeface="+mj-cs"/>
              </a:rPr>
              <a:t>Student’s</a:t>
            </a:r>
            <a:r>
              <a:rPr lang="es-CL" sz="3200" b="1" dirty="0" smtClean="0">
                <a:latin typeface="+mj-lt"/>
                <a:ea typeface="+mj-ea"/>
                <a:cs typeface="+mj-cs"/>
              </a:rPr>
              <a:t> Role</a:t>
            </a:r>
            <a:endParaRPr kumimoji="0" lang="es-CL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7412" name="Picture 4" descr="http://www.fossilfreeeib.org/wp-content/uploads/2013/03/student_phot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8144" y="953913"/>
            <a:ext cx="2952328" cy="1971031"/>
          </a:xfrm>
          <a:prstGeom prst="rect">
            <a:avLst/>
          </a:prstGeom>
          <a:noFill/>
        </p:spPr>
      </p:pic>
      <p:sp>
        <p:nvSpPr>
          <p:cNvPr id="15" name="1 Título"/>
          <p:cNvSpPr txBox="1">
            <a:spLocks/>
          </p:cNvSpPr>
          <p:nvPr/>
        </p:nvSpPr>
        <p:spPr>
          <a:xfrm>
            <a:off x="5652120" y="4221088"/>
            <a:ext cx="3923928" cy="720080"/>
          </a:xfrm>
          <a:prstGeom prst="rect">
            <a:avLst/>
          </a:prstGeom>
        </p:spPr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2800" dirty="0" smtClean="0">
                <a:latin typeface="Calibri" pitchFamily="34" charset="0"/>
                <a:ea typeface="+mj-ea"/>
                <a:cs typeface="+mj-cs"/>
              </a:rPr>
              <a:t>- </a:t>
            </a:r>
            <a:r>
              <a:rPr lang="es-CL" sz="2800" dirty="0" err="1">
                <a:latin typeface="Calibri" pitchFamily="34" charset="0"/>
                <a:ea typeface="+mj-ea"/>
                <a:cs typeface="+mj-cs"/>
              </a:rPr>
              <a:t>R</a:t>
            </a:r>
            <a:r>
              <a:rPr lang="es-CL" sz="2800" dirty="0" err="1" smtClean="0">
                <a:latin typeface="Calibri" pitchFamily="34" charset="0"/>
                <a:ea typeface="+mj-ea"/>
                <a:cs typeface="+mj-cs"/>
              </a:rPr>
              <a:t>eflect</a:t>
            </a:r>
            <a:endParaRPr kumimoji="0" lang="es-CL" sz="2800" b="0" i="0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6" name="1 Título"/>
          <p:cNvSpPr txBox="1">
            <a:spLocks/>
          </p:cNvSpPr>
          <p:nvPr/>
        </p:nvSpPr>
        <p:spPr>
          <a:xfrm>
            <a:off x="5652120" y="3717032"/>
            <a:ext cx="3923928" cy="720080"/>
          </a:xfrm>
          <a:prstGeom prst="rect">
            <a:avLst/>
          </a:prstGeom>
        </p:spPr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2800" dirty="0" smtClean="0">
                <a:latin typeface="Calibri" pitchFamily="34" charset="0"/>
                <a:ea typeface="+mj-ea"/>
                <a:cs typeface="+mj-cs"/>
              </a:rPr>
              <a:t>- </a:t>
            </a:r>
            <a:r>
              <a:rPr lang="es-CL" sz="2800" dirty="0" err="1" smtClean="0">
                <a:latin typeface="Calibri" pitchFamily="34" charset="0"/>
                <a:ea typeface="+mj-ea"/>
                <a:cs typeface="+mj-cs"/>
              </a:rPr>
              <a:t>Present</a:t>
            </a:r>
            <a:r>
              <a:rPr lang="es-CL" sz="2800" dirty="0" smtClean="0">
                <a:latin typeface="Calibri" pitchFamily="34" charset="0"/>
                <a:ea typeface="+mj-ea"/>
                <a:cs typeface="+mj-cs"/>
              </a:rPr>
              <a:t> </a:t>
            </a:r>
            <a:r>
              <a:rPr lang="es-CL" sz="2800" dirty="0" err="1" smtClean="0">
                <a:latin typeface="Calibri" pitchFamily="34" charset="0"/>
                <a:ea typeface="+mj-ea"/>
                <a:cs typeface="+mj-cs"/>
              </a:rPr>
              <a:t>information</a:t>
            </a:r>
            <a:endParaRPr kumimoji="0" lang="es-CL" sz="2800" b="0" i="0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7" name="1 Título"/>
          <p:cNvSpPr txBox="1">
            <a:spLocks/>
          </p:cNvSpPr>
          <p:nvPr/>
        </p:nvSpPr>
        <p:spPr>
          <a:xfrm>
            <a:off x="5687616" y="2852936"/>
            <a:ext cx="3923928" cy="720080"/>
          </a:xfrm>
          <a:prstGeom prst="rect">
            <a:avLst/>
          </a:prstGeom>
        </p:spPr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2800" dirty="0" smtClean="0">
                <a:latin typeface="Calibri" pitchFamily="34" charset="0"/>
                <a:ea typeface="+mj-ea"/>
                <a:cs typeface="+mj-cs"/>
              </a:rPr>
              <a:t>- </a:t>
            </a:r>
            <a:r>
              <a:rPr lang="es-CL" sz="2800" dirty="0" err="1" smtClean="0">
                <a:latin typeface="Calibri" pitchFamily="34" charset="0"/>
                <a:ea typeface="+mj-ea"/>
                <a:cs typeface="+mj-cs"/>
              </a:rPr>
              <a:t>Gather</a:t>
            </a:r>
            <a:r>
              <a:rPr lang="es-CL" sz="2800" dirty="0" smtClean="0">
                <a:latin typeface="Calibri" pitchFamily="34" charset="0"/>
                <a:ea typeface="+mj-ea"/>
                <a:cs typeface="+mj-cs"/>
              </a:rPr>
              <a:t> and </a:t>
            </a:r>
            <a:r>
              <a:rPr lang="es-CL" sz="2800" dirty="0" err="1" smtClean="0">
                <a:latin typeface="Calibri" pitchFamily="34" charset="0"/>
                <a:ea typeface="+mj-ea"/>
                <a:cs typeface="+mj-cs"/>
              </a:rPr>
              <a:t>organize</a:t>
            </a:r>
            <a:r>
              <a:rPr lang="es-CL" sz="2800" dirty="0" smtClean="0">
                <a:latin typeface="Calibri" pitchFamily="34" charset="0"/>
                <a:ea typeface="+mj-ea"/>
                <a:cs typeface="+mj-cs"/>
              </a:rPr>
              <a:t> </a:t>
            </a:r>
            <a:r>
              <a:rPr lang="es-CL" sz="2800" dirty="0" err="1" smtClean="0">
                <a:latin typeface="Calibri" pitchFamily="34" charset="0"/>
                <a:ea typeface="+mj-ea"/>
                <a:cs typeface="+mj-cs"/>
              </a:rPr>
              <a:t>information</a:t>
            </a:r>
            <a:endParaRPr kumimoji="0" lang="es-CL" sz="2800" b="0" i="0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8" name="Picture 4" descr="http://rodan.co/wp-content/themes/apex/functions/thumb.php?src=http://rodan.co/wp-content/uploads/2012/04/RodanCo-Muli-Pronged.jpeg&amp;h=360&amp;w=640&amp;zc=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2406898"/>
            <a:ext cx="2376264" cy="1622815"/>
          </a:xfrm>
          <a:prstGeom prst="rect">
            <a:avLst/>
          </a:prstGeom>
          <a:noFill/>
        </p:spPr>
      </p:pic>
      <p:pic>
        <p:nvPicPr>
          <p:cNvPr id="16386" name="Picture 2" descr="http://www.excellencia.in/wp-content/uploads/2010/11/approach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4283164"/>
            <a:ext cx="1800200" cy="1738124"/>
          </a:xfrm>
          <a:prstGeom prst="rect">
            <a:avLst/>
          </a:prstGeom>
          <a:noFill/>
        </p:spPr>
      </p:pic>
      <p:sp>
        <p:nvSpPr>
          <p:cNvPr id="6" name="1 Título"/>
          <p:cNvSpPr txBox="1">
            <a:spLocks/>
          </p:cNvSpPr>
          <p:nvPr/>
        </p:nvSpPr>
        <p:spPr>
          <a:xfrm>
            <a:off x="4633664" y="1196752"/>
            <a:ext cx="4546848" cy="106613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3200" b="1" i="0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Language</a:t>
            </a:r>
            <a:r>
              <a:rPr kumimoji="0" lang="es-CL" sz="3200" b="1" i="0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s-CL" sz="3200" b="1" i="0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Systems</a:t>
            </a:r>
            <a:endParaRPr kumimoji="0" lang="es-CL" sz="3200" b="1" i="0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1 Título"/>
          <p:cNvSpPr txBox="1">
            <a:spLocks/>
          </p:cNvSpPr>
          <p:nvPr/>
        </p:nvSpPr>
        <p:spPr>
          <a:xfrm rot="642590">
            <a:off x="6229525" y="2058475"/>
            <a:ext cx="2952328" cy="106613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Phonology</a:t>
            </a:r>
            <a:endParaRPr kumimoji="0" lang="es-CL" sz="28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1 Título"/>
          <p:cNvSpPr txBox="1">
            <a:spLocks/>
          </p:cNvSpPr>
          <p:nvPr/>
        </p:nvSpPr>
        <p:spPr>
          <a:xfrm rot="20832458">
            <a:off x="4588532" y="2008669"/>
            <a:ext cx="2376264" cy="106613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Grammar</a:t>
            </a:r>
            <a:endParaRPr kumimoji="0" lang="es-CL" sz="28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7236296" y="3054970"/>
            <a:ext cx="2232248" cy="64807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Lexical</a:t>
            </a:r>
          </a:p>
        </p:txBody>
      </p:sp>
      <p:sp>
        <p:nvSpPr>
          <p:cNvPr id="10" name="1 Título"/>
          <p:cNvSpPr txBox="1">
            <a:spLocks/>
          </p:cNvSpPr>
          <p:nvPr/>
        </p:nvSpPr>
        <p:spPr>
          <a:xfrm>
            <a:off x="-118864" y="3298974"/>
            <a:ext cx="4546848" cy="106613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3600" b="1" noProof="0" dirty="0" err="1" smtClean="0">
                <a:latin typeface="+mj-lt"/>
                <a:ea typeface="+mj-ea"/>
                <a:cs typeface="+mj-cs"/>
              </a:rPr>
              <a:t>Abilities</a:t>
            </a:r>
            <a:endParaRPr kumimoji="0" lang="es-CL" sz="3600" b="1" i="0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1 Título"/>
          <p:cNvSpPr txBox="1">
            <a:spLocks/>
          </p:cNvSpPr>
          <p:nvPr/>
        </p:nvSpPr>
        <p:spPr>
          <a:xfrm rot="1181798">
            <a:off x="-180528" y="5522003"/>
            <a:ext cx="2376264" cy="106613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8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Listening</a:t>
            </a:r>
            <a:endParaRPr kumimoji="0" lang="es-CL" sz="28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1 Título"/>
          <p:cNvSpPr txBox="1">
            <a:spLocks/>
          </p:cNvSpPr>
          <p:nvPr/>
        </p:nvSpPr>
        <p:spPr>
          <a:xfrm rot="20908935">
            <a:off x="1884203" y="5569895"/>
            <a:ext cx="2376264" cy="725517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8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Writing</a:t>
            </a:r>
            <a:endParaRPr kumimoji="0" lang="es-CL" sz="28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1 Título"/>
          <p:cNvSpPr txBox="1">
            <a:spLocks/>
          </p:cNvSpPr>
          <p:nvPr/>
        </p:nvSpPr>
        <p:spPr>
          <a:xfrm rot="557631">
            <a:off x="2125243" y="4194210"/>
            <a:ext cx="2376264" cy="106613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Reading</a:t>
            </a:r>
          </a:p>
        </p:txBody>
      </p:sp>
      <p:sp>
        <p:nvSpPr>
          <p:cNvPr id="14" name="1 Título"/>
          <p:cNvSpPr txBox="1">
            <a:spLocks/>
          </p:cNvSpPr>
          <p:nvPr/>
        </p:nvSpPr>
        <p:spPr>
          <a:xfrm rot="20832458">
            <a:off x="-91988" y="3913226"/>
            <a:ext cx="2376264" cy="106613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8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Speaking</a:t>
            </a:r>
            <a:endParaRPr kumimoji="0" lang="es-CL" sz="28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0" name="Picture 2" descr="https://encrypted-tbn3.gstatic.com/images?q=tbn:ANd9GcQJId9iaLvoHING_WFSuF8a7VYwk4l-kYWVSt3JVF9tgsVEnAPK6Q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108520" y="14848"/>
            <a:ext cx="936104" cy="821864"/>
          </a:xfrm>
          <a:prstGeom prst="rect">
            <a:avLst/>
          </a:prstGeom>
          <a:noFill/>
        </p:spPr>
      </p:pic>
      <p:pic>
        <p:nvPicPr>
          <p:cNvPr id="23" name="Picture 2" descr="https://encrypted-tbn3.gstatic.com/images?q=tbn:ANd9GcQJId9iaLvoHING_WFSuF8a7VYwk4l-kYWVSt3JVF9tgsVEnAPK6Q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80312" y="5373216"/>
            <a:ext cx="1224136" cy="1074745"/>
          </a:xfrm>
          <a:prstGeom prst="rect">
            <a:avLst/>
          </a:prstGeom>
          <a:noFill/>
        </p:spPr>
      </p:pic>
      <p:sp>
        <p:nvSpPr>
          <p:cNvPr id="26" name="1 Título"/>
          <p:cNvSpPr txBox="1">
            <a:spLocks/>
          </p:cNvSpPr>
          <p:nvPr/>
        </p:nvSpPr>
        <p:spPr>
          <a:xfrm>
            <a:off x="107504" y="116632"/>
            <a:ext cx="9144000" cy="936104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Content-</a:t>
            </a:r>
            <a:r>
              <a:rPr kumimoji="0" lang="es-CL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Based</a:t>
            </a:r>
            <a:r>
              <a:rPr kumimoji="0" lang="es-CL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s-CL" sz="2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Approach</a:t>
            </a:r>
            <a:r>
              <a:rPr kumimoji="0" lang="es-CL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/ </a:t>
            </a:r>
            <a:r>
              <a:rPr kumimoji="0" lang="es-CL" sz="2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Task-Based</a:t>
            </a:r>
            <a:r>
              <a:rPr kumimoji="0" lang="es-CL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s-CL" sz="2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Approach</a:t>
            </a:r>
            <a:endParaRPr kumimoji="0" lang="es-CL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7" name="2 Marcador de contenido"/>
          <p:cNvSpPr txBox="1">
            <a:spLocks/>
          </p:cNvSpPr>
          <p:nvPr/>
        </p:nvSpPr>
        <p:spPr>
          <a:xfrm>
            <a:off x="251520" y="1772816"/>
            <a:ext cx="4104456" cy="151216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CL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 </a:t>
            </a:r>
            <a:r>
              <a:rPr kumimoji="0" lang="es-CL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Subcategories</a:t>
            </a:r>
            <a:endParaRPr kumimoji="0" lang="es-CL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CL" sz="2800" noProof="0" dirty="0" smtClean="0"/>
              <a:t>- </a:t>
            </a:r>
            <a:r>
              <a:rPr lang="es-CL" sz="2800" noProof="0" dirty="0" err="1" smtClean="0"/>
              <a:t>Language</a:t>
            </a:r>
            <a:r>
              <a:rPr lang="es-CL" sz="2800" noProof="0" dirty="0" smtClean="0"/>
              <a:t> </a:t>
            </a:r>
            <a:r>
              <a:rPr lang="es-CL" sz="2800" noProof="0" dirty="0" err="1" smtClean="0"/>
              <a:t>learning</a:t>
            </a:r>
            <a:endParaRPr kumimoji="0" lang="es-CL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8" name="1 Título"/>
          <p:cNvSpPr txBox="1">
            <a:spLocks/>
          </p:cNvSpPr>
          <p:nvPr/>
        </p:nvSpPr>
        <p:spPr>
          <a:xfrm>
            <a:off x="5364088" y="4365104"/>
            <a:ext cx="2880320" cy="72008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3200" b="1" i="0" u="sng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Differences</a:t>
            </a:r>
            <a:endParaRPr kumimoji="0" lang="es-CL" sz="3200" b="1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4536504" y="1320793"/>
            <a:ext cx="4499992" cy="2780928"/>
          </a:xfrm>
          <a:prstGeom prst="rect">
            <a:avLst/>
          </a:prstGeom>
          <a:solidFill>
            <a:srgbClr val="FF0000">
              <a:alpha val="8000"/>
            </a:srgbClr>
          </a:solidFill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2" name="1 Título"/>
          <p:cNvSpPr txBox="1">
            <a:spLocks/>
          </p:cNvSpPr>
          <p:nvPr/>
        </p:nvSpPr>
        <p:spPr>
          <a:xfrm>
            <a:off x="763960" y="1205136"/>
            <a:ext cx="2376264" cy="72008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3200" b="1" i="0" u="sng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Similarities</a:t>
            </a:r>
            <a:endParaRPr kumimoji="0" lang="es-CL" sz="3200" b="1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9" name="2 Marcador de contenido"/>
          <p:cNvSpPr txBox="1">
            <a:spLocks/>
          </p:cNvSpPr>
          <p:nvPr/>
        </p:nvSpPr>
        <p:spPr>
          <a:xfrm>
            <a:off x="5364088" y="4941168"/>
            <a:ext cx="4104456" cy="151216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CL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 Content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CL" sz="2800" noProof="0" dirty="0" smtClean="0"/>
              <a:t>- </a:t>
            </a:r>
            <a:r>
              <a:rPr lang="es-CL" sz="2800" noProof="0" dirty="0" err="1" smtClean="0"/>
              <a:t>Task</a:t>
            </a:r>
            <a:endParaRPr kumimoji="0" lang="es-CL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17 Rectángulo"/>
          <p:cNvSpPr/>
          <p:nvPr/>
        </p:nvSpPr>
        <p:spPr>
          <a:xfrm>
            <a:off x="180528" y="3356992"/>
            <a:ext cx="3959424" cy="2996952"/>
          </a:xfrm>
          <a:prstGeom prst="rect">
            <a:avLst/>
          </a:prstGeom>
          <a:solidFill>
            <a:srgbClr val="FF0000">
              <a:alpha val="8000"/>
            </a:srgbClr>
          </a:solidFill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" name="Picture 2" descr="https://encrypted-tbn3.gstatic.com/images?q=tbn:ANd9GcQJId9iaLvoHING_WFSuF8a7VYwk4l-kYWVSt3JVF9tgsVEnAPK6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19864" y="0"/>
            <a:ext cx="1224136" cy="1074745"/>
          </a:xfrm>
          <a:prstGeom prst="rect">
            <a:avLst/>
          </a:prstGeom>
          <a:noFill/>
        </p:spPr>
      </p:pic>
      <p:pic>
        <p:nvPicPr>
          <p:cNvPr id="11266" name="Picture 2" descr="https://encrypted-tbn3.gstatic.com/images?q=tbn:ANd9GcQJId9iaLvoHING_WFSuF8a7VYwk4l-kYWVSt3JVF9tgsVEnAPK6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24136" cy="1074745"/>
          </a:xfrm>
          <a:prstGeom prst="rect">
            <a:avLst/>
          </a:prstGeom>
          <a:noFill/>
        </p:spPr>
      </p:pic>
      <p:cxnSp>
        <p:nvCxnSpPr>
          <p:cNvPr id="47" name="46 Conector recto de flecha"/>
          <p:cNvCxnSpPr/>
          <p:nvPr/>
        </p:nvCxnSpPr>
        <p:spPr>
          <a:xfrm flipH="1">
            <a:off x="1691680" y="4437112"/>
            <a:ext cx="5400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5 Conector recto de flecha"/>
          <p:cNvCxnSpPr/>
          <p:nvPr/>
        </p:nvCxnSpPr>
        <p:spPr>
          <a:xfrm flipH="1">
            <a:off x="755576" y="883568"/>
            <a:ext cx="2592288" cy="0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 de flecha"/>
          <p:cNvCxnSpPr/>
          <p:nvPr/>
        </p:nvCxnSpPr>
        <p:spPr>
          <a:xfrm>
            <a:off x="5652120" y="883568"/>
            <a:ext cx="2520280" cy="0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2 Marcador de contenido"/>
          <p:cNvSpPr txBox="1">
            <a:spLocks/>
          </p:cNvSpPr>
          <p:nvPr/>
        </p:nvSpPr>
        <p:spPr>
          <a:xfrm>
            <a:off x="107504" y="4221088"/>
            <a:ext cx="1296144" cy="504056"/>
          </a:xfrm>
          <a:prstGeom prst="rect">
            <a:avLst/>
          </a:prstGeom>
          <a:solidFill>
            <a:schemeClr val="accent5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CL" sz="3200" dirty="0" err="1"/>
              <a:t>t</a:t>
            </a:r>
            <a:r>
              <a:rPr kumimoji="0" lang="es-CL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ask</a:t>
            </a:r>
            <a:endParaRPr kumimoji="0" lang="es-CL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2 Marcador de contenido"/>
          <p:cNvSpPr txBox="1">
            <a:spLocks/>
          </p:cNvSpPr>
          <p:nvPr/>
        </p:nvSpPr>
        <p:spPr>
          <a:xfrm>
            <a:off x="3491880" y="404664"/>
            <a:ext cx="2088232" cy="1008112"/>
          </a:xfrm>
          <a:prstGeom prst="rect">
            <a:avLst/>
          </a:prstGeom>
          <a:solidFill>
            <a:schemeClr val="accent5">
              <a:lumMod val="40000"/>
              <a:lumOff val="60000"/>
              <a:alpha val="25000"/>
            </a:schemeClr>
          </a:solidFill>
          <a:ln w="38100">
            <a:solidFill>
              <a:schemeClr val="tx1"/>
            </a:solidFill>
          </a:ln>
        </p:spPr>
        <p:txBody>
          <a:bodyPr>
            <a:normAutofit fontScale="700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CL" sz="5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CL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TASK-BASED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CL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APPROACH</a:t>
            </a:r>
          </a:p>
        </p:txBody>
      </p:sp>
      <p:sp>
        <p:nvSpPr>
          <p:cNvPr id="16" name="2 Marcador de contenido"/>
          <p:cNvSpPr txBox="1">
            <a:spLocks/>
          </p:cNvSpPr>
          <p:nvPr/>
        </p:nvSpPr>
        <p:spPr>
          <a:xfrm>
            <a:off x="7308304" y="4221087"/>
            <a:ext cx="1656184" cy="504057"/>
          </a:xfrm>
          <a:prstGeom prst="rect">
            <a:avLst/>
          </a:prstGeom>
          <a:solidFill>
            <a:schemeClr val="accent5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CL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vehicle</a:t>
            </a:r>
            <a:endParaRPr kumimoji="0" lang="es-CL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2 Marcador de contenido"/>
          <p:cNvSpPr txBox="1">
            <a:spLocks/>
          </p:cNvSpPr>
          <p:nvPr/>
        </p:nvSpPr>
        <p:spPr>
          <a:xfrm>
            <a:off x="3491880" y="1960241"/>
            <a:ext cx="2016224" cy="1036711"/>
          </a:xfrm>
          <a:prstGeom prst="rect">
            <a:avLst/>
          </a:prstGeom>
          <a:solidFill>
            <a:schemeClr val="accent5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CL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Language</a:t>
            </a:r>
            <a:endParaRPr kumimoji="0" lang="es-CL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CL" sz="3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Learning</a:t>
            </a:r>
            <a:endParaRPr kumimoji="0" lang="es-CL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8" name="17 Conector recto de flecha"/>
          <p:cNvCxnSpPr/>
          <p:nvPr/>
        </p:nvCxnSpPr>
        <p:spPr>
          <a:xfrm flipH="1">
            <a:off x="4427984" y="1484784"/>
            <a:ext cx="8384" cy="4236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2 Subtítulo"/>
          <p:cNvSpPr txBox="1">
            <a:spLocks/>
          </p:cNvSpPr>
          <p:nvPr/>
        </p:nvSpPr>
        <p:spPr>
          <a:xfrm>
            <a:off x="3963888" y="1412776"/>
            <a:ext cx="1688232" cy="406896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CL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aims</a:t>
            </a:r>
            <a:endParaRPr kumimoji="0" lang="es-CL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21" name="20 Conector recto de flecha"/>
          <p:cNvCxnSpPr/>
          <p:nvPr/>
        </p:nvCxnSpPr>
        <p:spPr>
          <a:xfrm>
            <a:off x="4427984" y="3068960"/>
            <a:ext cx="0" cy="360040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recto de flecha"/>
          <p:cNvCxnSpPr/>
          <p:nvPr/>
        </p:nvCxnSpPr>
        <p:spPr>
          <a:xfrm>
            <a:off x="4427984" y="3429000"/>
            <a:ext cx="100811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 de flecha"/>
          <p:cNvCxnSpPr/>
          <p:nvPr/>
        </p:nvCxnSpPr>
        <p:spPr>
          <a:xfrm flipH="1">
            <a:off x="3419872" y="3429000"/>
            <a:ext cx="100811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2 Marcador de contenido"/>
          <p:cNvSpPr txBox="1">
            <a:spLocks/>
          </p:cNvSpPr>
          <p:nvPr/>
        </p:nvSpPr>
        <p:spPr>
          <a:xfrm>
            <a:off x="1403648" y="3112368"/>
            <a:ext cx="1944216" cy="892695"/>
          </a:xfrm>
          <a:prstGeom prst="rect">
            <a:avLst/>
          </a:prstGeom>
          <a:solidFill>
            <a:schemeClr val="accent5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700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CL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Preview</a:t>
            </a:r>
            <a:r>
              <a:rPr lang="es-CL" sz="3200" dirty="0" smtClean="0"/>
              <a:t>s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CL" sz="3200" dirty="0" smtClean="0"/>
              <a:t> </a:t>
            </a:r>
            <a:r>
              <a:rPr lang="es-CL" sz="3200" dirty="0" err="1" smtClean="0"/>
              <a:t>knowledge</a:t>
            </a:r>
            <a:endParaRPr kumimoji="0" lang="es-CL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0" name="2 Marcador de contenido"/>
          <p:cNvSpPr txBox="1">
            <a:spLocks/>
          </p:cNvSpPr>
          <p:nvPr/>
        </p:nvSpPr>
        <p:spPr>
          <a:xfrm>
            <a:off x="5580112" y="3112369"/>
            <a:ext cx="1872208" cy="892695"/>
          </a:xfrm>
          <a:prstGeom prst="rect">
            <a:avLst/>
          </a:prstGeom>
          <a:solidFill>
            <a:schemeClr val="accent5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775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CL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New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CL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knowledge</a:t>
            </a:r>
            <a:endParaRPr kumimoji="0" lang="es-CL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1" name="2 Marcador de contenido"/>
          <p:cNvSpPr txBox="1">
            <a:spLocks/>
          </p:cNvSpPr>
          <p:nvPr/>
        </p:nvSpPr>
        <p:spPr>
          <a:xfrm>
            <a:off x="7164288" y="1960242"/>
            <a:ext cx="1800200" cy="532654"/>
          </a:xfrm>
          <a:prstGeom prst="rect">
            <a:avLst/>
          </a:prstGeom>
          <a:solidFill>
            <a:schemeClr val="accent5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85000" lnSpcReduction="1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CL" sz="3200" dirty="0" err="1"/>
              <a:t>l</a:t>
            </a:r>
            <a:r>
              <a:rPr lang="es-CL" sz="3200" dirty="0" err="1" smtClean="0"/>
              <a:t>anguage</a:t>
            </a:r>
            <a:endParaRPr kumimoji="0" lang="es-CL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33" name="32 Conector recto de flecha"/>
          <p:cNvCxnSpPr/>
          <p:nvPr/>
        </p:nvCxnSpPr>
        <p:spPr>
          <a:xfrm>
            <a:off x="755576" y="2564904"/>
            <a:ext cx="0" cy="14401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recto de flecha"/>
          <p:cNvCxnSpPr/>
          <p:nvPr/>
        </p:nvCxnSpPr>
        <p:spPr>
          <a:xfrm>
            <a:off x="683568" y="4869160"/>
            <a:ext cx="0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37 Conector recto de flecha"/>
          <p:cNvCxnSpPr/>
          <p:nvPr/>
        </p:nvCxnSpPr>
        <p:spPr>
          <a:xfrm>
            <a:off x="8172400" y="908720"/>
            <a:ext cx="0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2 Marcador de contenido"/>
          <p:cNvSpPr txBox="1">
            <a:spLocks/>
          </p:cNvSpPr>
          <p:nvPr/>
        </p:nvSpPr>
        <p:spPr>
          <a:xfrm>
            <a:off x="5508104" y="5560641"/>
            <a:ext cx="1296144" cy="460647"/>
          </a:xfrm>
          <a:prstGeom prst="rect">
            <a:avLst/>
          </a:prstGeom>
          <a:solidFill>
            <a:schemeClr val="accent5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625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CL" sz="3200" dirty="0" err="1" smtClean="0"/>
              <a:t>students</a:t>
            </a:r>
            <a:endParaRPr kumimoji="0" lang="es-CL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3" name="2 Marcador de contenido"/>
          <p:cNvSpPr txBox="1">
            <a:spLocks/>
          </p:cNvSpPr>
          <p:nvPr/>
        </p:nvSpPr>
        <p:spPr>
          <a:xfrm>
            <a:off x="107504" y="5589240"/>
            <a:ext cx="1512168" cy="504056"/>
          </a:xfrm>
          <a:prstGeom prst="rect">
            <a:avLst/>
          </a:prstGeom>
          <a:solidFill>
            <a:schemeClr val="accent5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85000" lnSpcReduction="1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CL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Teacher</a:t>
            </a:r>
            <a:endParaRPr kumimoji="0" lang="es-CL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58" name="57 Conector recto de flecha"/>
          <p:cNvCxnSpPr/>
          <p:nvPr/>
        </p:nvCxnSpPr>
        <p:spPr>
          <a:xfrm>
            <a:off x="1619672" y="5877272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68 Conector recto de flecha"/>
          <p:cNvCxnSpPr/>
          <p:nvPr/>
        </p:nvCxnSpPr>
        <p:spPr>
          <a:xfrm flipH="1">
            <a:off x="8172400" y="2492896"/>
            <a:ext cx="8384" cy="15841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74 Conector recto de flecha"/>
          <p:cNvCxnSpPr/>
          <p:nvPr/>
        </p:nvCxnSpPr>
        <p:spPr>
          <a:xfrm flipV="1">
            <a:off x="8244408" y="4797152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2 Subtítulo"/>
          <p:cNvSpPr txBox="1">
            <a:spLocks/>
          </p:cNvSpPr>
          <p:nvPr/>
        </p:nvSpPr>
        <p:spPr>
          <a:xfrm>
            <a:off x="1115616" y="836712"/>
            <a:ext cx="1688232" cy="406896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CL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directs</a:t>
            </a:r>
            <a:endParaRPr kumimoji="0" lang="es-CL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9" name="2 Subtítulo"/>
          <p:cNvSpPr txBox="1">
            <a:spLocks/>
          </p:cNvSpPr>
          <p:nvPr/>
        </p:nvSpPr>
        <p:spPr>
          <a:xfrm>
            <a:off x="323528" y="4797152"/>
            <a:ext cx="1688232" cy="406896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CL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where</a:t>
            </a:r>
            <a:endParaRPr kumimoji="0" lang="es-CL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0" name="2 Subtítulo"/>
          <p:cNvSpPr txBox="1">
            <a:spLocks/>
          </p:cNvSpPr>
          <p:nvPr/>
        </p:nvSpPr>
        <p:spPr>
          <a:xfrm>
            <a:off x="3707904" y="4462264"/>
            <a:ext cx="1688232" cy="406896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CL" sz="3200" dirty="0" err="1" smtClean="0"/>
              <a:t>to</a:t>
            </a:r>
            <a:r>
              <a:rPr lang="es-CL" sz="3200" dirty="0" smtClean="0"/>
              <a:t> </a:t>
            </a:r>
            <a:r>
              <a:rPr lang="es-CL" sz="3200" dirty="0" err="1" smtClean="0"/>
              <a:t>solve</a:t>
            </a:r>
            <a:endParaRPr kumimoji="0" lang="es-CL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1" name="2 Subtítulo"/>
          <p:cNvSpPr txBox="1">
            <a:spLocks/>
          </p:cNvSpPr>
          <p:nvPr/>
        </p:nvSpPr>
        <p:spPr>
          <a:xfrm>
            <a:off x="4067944" y="5445224"/>
            <a:ext cx="1440160" cy="360040"/>
          </a:xfrm>
          <a:prstGeom prst="rect">
            <a:avLst/>
          </a:prstGeom>
        </p:spPr>
        <p:txBody>
          <a:bodyPr>
            <a:normAutofit fontScale="475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CL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encourages</a:t>
            </a:r>
            <a:endParaRPr kumimoji="0" lang="es-CL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2" name="2 Subtítulo"/>
          <p:cNvSpPr txBox="1">
            <a:spLocks/>
          </p:cNvSpPr>
          <p:nvPr/>
        </p:nvSpPr>
        <p:spPr>
          <a:xfrm>
            <a:off x="1115616" y="5445224"/>
            <a:ext cx="1544216" cy="360040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CL" sz="3200" dirty="0" err="1" smtClean="0"/>
              <a:t>is</a:t>
            </a:r>
            <a:r>
              <a:rPr lang="es-CL" sz="3200" dirty="0" smtClean="0"/>
              <a:t> a</a:t>
            </a:r>
            <a:endParaRPr kumimoji="0" lang="es-CL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3" name="2 Subtítulo"/>
          <p:cNvSpPr txBox="1">
            <a:spLocks/>
          </p:cNvSpPr>
          <p:nvPr/>
        </p:nvSpPr>
        <p:spPr>
          <a:xfrm>
            <a:off x="3635896" y="3429000"/>
            <a:ext cx="1688232" cy="406896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CL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interaction</a:t>
            </a:r>
            <a:endParaRPr kumimoji="0" lang="es-CL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4" name="2 Subtítulo"/>
          <p:cNvSpPr txBox="1">
            <a:spLocks/>
          </p:cNvSpPr>
          <p:nvPr/>
        </p:nvSpPr>
        <p:spPr>
          <a:xfrm>
            <a:off x="7455768" y="3068960"/>
            <a:ext cx="1688232" cy="406896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CL" sz="3200" dirty="0" smtClean="0"/>
              <a:t>as a</a:t>
            </a:r>
            <a:endParaRPr kumimoji="0" lang="es-CL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5" name="2 Subtítulo"/>
          <p:cNvSpPr txBox="1">
            <a:spLocks/>
          </p:cNvSpPr>
          <p:nvPr/>
        </p:nvSpPr>
        <p:spPr>
          <a:xfrm>
            <a:off x="5940152" y="836712"/>
            <a:ext cx="1688232" cy="406896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CL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applies</a:t>
            </a:r>
            <a:endParaRPr kumimoji="0" lang="es-CL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90" name="89 Conector recto de flecha"/>
          <p:cNvCxnSpPr/>
          <p:nvPr/>
        </p:nvCxnSpPr>
        <p:spPr>
          <a:xfrm>
            <a:off x="755576" y="908720"/>
            <a:ext cx="0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2 Marcador de contenido"/>
          <p:cNvSpPr txBox="1">
            <a:spLocks/>
          </p:cNvSpPr>
          <p:nvPr/>
        </p:nvSpPr>
        <p:spPr>
          <a:xfrm>
            <a:off x="107504" y="1916832"/>
            <a:ext cx="1224136" cy="504056"/>
          </a:xfrm>
          <a:prstGeom prst="rect">
            <a:avLst/>
          </a:prstGeom>
          <a:solidFill>
            <a:schemeClr val="accent5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775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CL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lesson</a:t>
            </a:r>
            <a:endParaRPr kumimoji="0" lang="es-CL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3" name="2 Subtítulo"/>
          <p:cNvSpPr txBox="1">
            <a:spLocks/>
          </p:cNvSpPr>
          <p:nvPr/>
        </p:nvSpPr>
        <p:spPr>
          <a:xfrm>
            <a:off x="507504" y="2420888"/>
            <a:ext cx="1688232" cy="360040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CL" sz="3200" dirty="0" smtClean="0"/>
              <a:t> </a:t>
            </a:r>
            <a:r>
              <a:rPr lang="es-CL" sz="3200" dirty="0" err="1" smtClean="0"/>
              <a:t>based</a:t>
            </a:r>
            <a:r>
              <a:rPr lang="es-CL" sz="3200" dirty="0" smtClean="0"/>
              <a:t> </a:t>
            </a:r>
            <a:r>
              <a:rPr lang="es-CL" sz="3200" dirty="0" err="1" smtClean="0"/>
              <a:t>on</a:t>
            </a:r>
            <a:endParaRPr kumimoji="0" lang="es-CL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5" name="2 Marcador de contenido"/>
          <p:cNvSpPr txBox="1">
            <a:spLocks/>
          </p:cNvSpPr>
          <p:nvPr/>
        </p:nvSpPr>
        <p:spPr>
          <a:xfrm>
            <a:off x="2123728" y="5589240"/>
            <a:ext cx="1944216" cy="532655"/>
          </a:xfrm>
          <a:prstGeom prst="rect">
            <a:avLst/>
          </a:prstGeom>
          <a:solidFill>
            <a:schemeClr val="accent5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CL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facilitator</a:t>
            </a:r>
            <a:endParaRPr kumimoji="0" lang="es-CL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17" name="116 Conector recto de flecha"/>
          <p:cNvCxnSpPr/>
          <p:nvPr/>
        </p:nvCxnSpPr>
        <p:spPr>
          <a:xfrm>
            <a:off x="4355976" y="5877272"/>
            <a:ext cx="89614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2 Marcador de contenido"/>
          <p:cNvSpPr txBox="1">
            <a:spLocks/>
          </p:cNvSpPr>
          <p:nvPr/>
        </p:nvSpPr>
        <p:spPr>
          <a:xfrm>
            <a:off x="7596336" y="5445224"/>
            <a:ext cx="1403648" cy="792088"/>
          </a:xfrm>
          <a:prstGeom prst="rect">
            <a:avLst/>
          </a:prstGeom>
          <a:solidFill>
            <a:schemeClr val="accent5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625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CL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Target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CL" sz="3200" noProof="0" dirty="0" err="1" smtClean="0"/>
              <a:t>language</a:t>
            </a:r>
            <a:endParaRPr kumimoji="0" lang="es-CL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36" name="135 Conector recto de flecha"/>
          <p:cNvCxnSpPr/>
          <p:nvPr/>
        </p:nvCxnSpPr>
        <p:spPr>
          <a:xfrm>
            <a:off x="6948264" y="5877272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2 Subtítulo"/>
          <p:cNvSpPr txBox="1">
            <a:spLocks/>
          </p:cNvSpPr>
          <p:nvPr/>
        </p:nvSpPr>
        <p:spPr>
          <a:xfrm>
            <a:off x="6516216" y="5445224"/>
            <a:ext cx="1440160" cy="360040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CL" sz="3200" dirty="0" err="1"/>
              <a:t>t</a:t>
            </a:r>
            <a:r>
              <a:rPr lang="es-CL" sz="3200" dirty="0" err="1" smtClean="0"/>
              <a:t>o</a:t>
            </a:r>
            <a:r>
              <a:rPr lang="es-CL" sz="3200" dirty="0" smtClean="0"/>
              <a:t> use</a:t>
            </a:r>
            <a:endParaRPr kumimoji="0" lang="es-CL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8" name="2 Subtítulo"/>
          <p:cNvSpPr txBox="1">
            <a:spLocks/>
          </p:cNvSpPr>
          <p:nvPr/>
        </p:nvSpPr>
        <p:spPr>
          <a:xfrm>
            <a:off x="7020272" y="4797152"/>
            <a:ext cx="1688232" cy="406896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CL" sz="3200" dirty="0"/>
              <a:t>a</a:t>
            </a:r>
            <a:r>
              <a:rPr kumimoji="0" lang="es-CL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 a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err="1" smtClean="0"/>
              <a:t>References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s-CL" sz="2800" dirty="0" err="1" smtClean="0"/>
              <a:t>Larsen-Freeman</a:t>
            </a:r>
            <a:r>
              <a:rPr lang="es-CL" sz="2800" dirty="0"/>
              <a:t>, D. (2000). </a:t>
            </a:r>
            <a:r>
              <a:rPr lang="es-CL" sz="2800" i="1" dirty="0" err="1"/>
              <a:t>Techniques</a:t>
            </a:r>
            <a:r>
              <a:rPr lang="es-CL" sz="2800" i="1" dirty="0"/>
              <a:t> </a:t>
            </a:r>
            <a:r>
              <a:rPr lang="es-CL" sz="2800" i="1" dirty="0" smtClean="0"/>
              <a:t>and </a:t>
            </a:r>
            <a:r>
              <a:rPr lang="es-CL" sz="2800" i="1" dirty="0" err="1" smtClean="0"/>
              <a:t>Principles</a:t>
            </a:r>
            <a:r>
              <a:rPr lang="es-CL" sz="2800" i="1" dirty="0" smtClean="0"/>
              <a:t> </a:t>
            </a:r>
            <a:r>
              <a:rPr lang="es-CL" sz="2800" i="1" dirty="0"/>
              <a:t>in </a:t>
            </a:r>
            <a:r>
              <a:rPr lang="es-CL" sz="2800" i="1" dirty="0" err="1" smtClean="0"/>
              <a:t>Language</a:t>
            </a:r>
            <a:r>
              <a:rPr lang="es-CL" sz="2800" i="1" dirty="0" smtClean="0"/>
              <a:t> </a:t>
            </a:r>
            <a:r>
              <a:rPr lang="es-CL" sz="2800" i="1" dirty="0" err="1"/>
              <a:t>Teaching</a:t>
            </a:r>
            <a:r>
              <a:rPr lang="es-CL" sz="2800" dirty="0"/>
              <a:t> (</a:t>
            </a:r>
            <a:r>
              <a:rPr lang="es-CL" sz="2800" dirty="0" err="1" smtClean="0"/>
              <a:t>Second</a:t>
            </a:r>
            <a:r>
              <a:rPr lang="es-CL" sz="2800" dirty="0" smtClean="0"/>
              <a:t> </a:t>
            </a:r>
            <a:r>
              <a:rPr lang="es-CL" sz="2800" dirty="0" err="1" smtClean="0"/>
              <a:t>Edition</a:t>
            </a:r>
            <a:r>
              <a:rPr lang="es-CL" sz="2800" dirty="0"/>
              <a:t>) Oxford: Oxford </a:t>
            </a:r>
            <a:r>
              <a:rPr lang="es-CL" sz="2800" dirty="0" err="1"/>
              <a:t>University</a:t>
            </a:r>
            <a:r>
              <a:rPr lang="es-CL" sz="2800" dirty="0"/>
              <a:t> </a:t>
            </a:r>
            <a:r>
              <a:rPr lang="es-CL" sz="2800" dirty="0" err="1"/>
              <a:t>Press</a:t>
            </a:r>
            <a:r>
              <a:rPr lang="es-CL" sz="2800" dirty="0" smtClean="0"/>
              <a:t>.</a:t>
            </a:r>
          </a:p>
          <a:p>
            <a:pPr>
              <a:buNone/>
            </a:pPr>
            <a:endParaRPr lang="es-CL" sz="2800" dirty="0"/>
          </a:p>
          <a:p>
            <a:pPr>
              <a:buNone/>
            </a:pPr>
            <a:r>
              <a:rPr lang="en-US" sz="2800" dirty="0" smtClean="0"/>
              <a:t>Implementing Task-based Approach in Communicative Language  Teaching. Retrieved April 5, 2013 from http://www.slideshare.net/rchaviano/task-based-approach</a:t>
            </a:r>
          </a:p>
          <a:p>
            <a:pPr>
              <a:buNone/>
            </a:pPr>
            <a:r>
              <a:rPr lang="en-US" sz="2800" dirty="0" smtClean="0"/>
              <a:t> </a:t>
            </a:r>
          </a:p>
          <a:p>
            <a:pPr>
              <a:buNone/>
            </a:pPr>
            <a:r>
              <a:rPr lang="en-US" sz="2800" dirty="0" smtClean="0"/>
              <a:t>King Saud University. (2013). </a:t>
            </a:r>
            <a:r>
              <a:rPr lang="en-US" sz="2800" i="1" dirty="0" smtClean="0"/>
              <a:t>The Influence of Task Based Learning on EFL Classrooms</a:t>
            </a:r>
            <a:r>
              <a:rPr lang="en-US" sz="2800" dirty="0" smtClean="0"/>
              <a:t>. Retrieved April 5, 2013 from http://faculty.ksu.edu.sa/yousif/3422/The%20influence%20of%20TBL.pdf</a:t>
            </a:r>
            <a:endParaRPr lang="es-CL" sz="2800" dirty="0" smtClean="0"/>
          </a:p>
          <a:p>
            <a:pPr>
              <a:buNone/>
            </a:pP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153</TotalTime>
  <Words>331</Words>
  <Application>Microsoft Office PowerPoint</Application>
  <PresentationFormat>Presentación en pantalla (4:3)</PresentationFormat>
  <Paragraphs>95</Paragraphs>
  <Slides>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Concurrencia</vt:lpstr>
      <vt:lpstr>Task Based Approach</vt:lpstr>
      <vt:lpstr>Task Based Approach</vt:lpstr>
      <vt:lpstr>Task Based Approach</vt:lpstr>
      <vt:lpstr>Task Based Approach</vt:lpstr>
      <vt:lpstr>Diapositiva 5</vt:lpstr>
      <vt:lpstr>Diapositiva 6</vt:lpstr>
      <vt:lpstr>Diapositiva 7</vt:lpstr>
      <vt:lpstr>References</vt:lpstr>
    </vt:vector>
  </TitlesOfParts>
  <Company>ExpeUEW7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ExpeUEW7</dc:creator>
  <cp:lastModifiedBy>ExpeUEW7</cp:lastModifiedBy>
  <cp:revision>23</cp:revision>
  <dcterms:created xsi:type="dcterms:W3CDTF">2013-04-08T02:20:20Z</dcterms:created>
  <dcterms:modified xsi:type="dcterms:W3CDTF">2013-04-13T18:26:59Z</dcterms:modified>
</cp:coreProperties>
</file>